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1" r:id="rId8"/>
    <p:sldId id="260" r:id="rId9"/>
    <p:sldId id="269" r:id="rId10"/>
    <p:sldId id="263" r:id="rId11"/>
    <p:sldId id="270" r:id="rId12"/>
    <p:sldId id="264" r:id="rId13"/>
    <p:sldId id="274" r:id="rId14"/>
    <p:sldId id="266" r:id="rId15"/>
    <p:sldId id="273" r:id="rId16"/>
    <p:sldId id="272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&#237;adelosAngeles\Desktop\PRACTICAS%20FWS\Dudas%20sobre%20el%20modelo%20de%20FSW\DATA%20CODON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&#237;adelosAngeles\Desktop\PRACTICAS%20FWS\Dudas%20sobre%20el%20modelo%20de%20FSW\DATA%20CODON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Specific Heat Cp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3137270341207349"/>
          <c:y val="0.17171296296296298"/>
          <c:w val="0.79329396325459323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v>Specific heat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Steel!$E$4:$E$19</c:f>
              <c:numCache>
                <c:formatCode>General</c:formatCode>
                <c:ptCount val="16"/>
                <c:pt idx="0">
                  <c:v>1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1000</c:v>
                </c:pt>
                <c:pt idx="11">
                  <c:v>1100</c:v>
                </c:pt>
                <c:pt idx="12">
                  <c:v>1200</c:v>
                </c:pt>
                <c:pt idx="13">
                  <c:v>1375</c:v>
                </c:pt>
                <c:pt idx="14">
                  <c:v>1458</c:v>
                </c:pt>
                <c:pt idx="15">
                  <c:v>2000</c:v>
                </c:pt>
              </c:numCache>
            </c:numRef>
          </c:xVal>
          <c:yVal>
            <c:numRef>
              <c:f>Steel!$F$4:$F$19</c:f>
              <c:numCache>
                <c:formatCode>General</c:formatCode>
                <c:ptCount val="16"/>
                <c:pt idx="0">
                  <c:v>426.05399999999997</c:v>
                </c:pt>
                <c:pt idx="1">
                  <c:v>485.524</c:v>
                </c:pt>
                <c:pt idx="2">
                  <c:v>532.02200000000005</c:v>
                </c:pt>
                <c:pt idx="3">
                  <c:v>565.12199999999996</c:v>
                </c:pt>
                <c:pt idx="4">
                  <c:v>604.85</c:v>
                </c:pt>
                <c:pt idx="5">
                  <c:v>665.53800000000001</c:v>
                </c:pt>
                <c:pt idx="6">
                  <c:v>768.70699999999999</c:v>
                </c:pt>
                <c:pt idx="7">
                  <c:v>1400</c:v>
                </c:pt>
                <c:pt idx="8">
                  <c:v>890.60400000000004</c:v>
                </c:pt>
                <c:pt idx="9">
                  <c:v>600.053</c:v>
                </c:pt>
                <c:pt idx="10">
                  <c:v>615.59299999999996</c:v>
                </c:pt>
                <c:pt idx="11">
                  <c:v>621.10299999999995</c:v>
                </c:pt>
                <c:pt idx="12">
                  <c:v>637.14400000000001</c:v>
                </c:pt>
                <c:pt idx="13">
                  <c:v>644.18100000000004</c:v>
                </c:pt>
                <c:pt idx="14">
                  <c:v>750</c:v>
                </c:pt>
                <c:pt idx="15">
                  <c:v>750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1861376"/>
        <c:axId val="301870080"/>
      </c:scatterChart>
      <c:valAx>
        <c:axId val="301861376"/>
        <c:scaling>
          <c:orientation val="minMax"/>
          <c:max val="2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/>
                  <a:t>T (ºC)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1870080"/>
        <c:crosses val="autoZero"/>
        <c:crossBetween val="midCat"/>
      </c:valAx>
      <c:valAx>
        <c:axId val="301870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/>
                  <a:t>Cp</a:t>
                </a:r>
                <a:r>
                  <a:rPr lang="es-ES" sz="1400" baseline="0"/>
                  <a:t> (J/kg.K)</a:t>
                </a:r>
                <a:endParaRPr lang="es-E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1861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Density</a:t>
            </a:r>
            <a:r>
              <a:rPr lang="en-US" sz="1800" baseline="0"/>
              <a:t> </a:t>
            </a:r>
            <a:r>
              <a:rPr lang="el-GR" sz="1800" baseline="0">
                <a:latin typeface="Calibri" panose="020F0502020204030204" pitchFamily="34" charset="0"/>
              </a:rPr>
              <a:t>ρ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Steel!$E$23:$E$27</c:f>
              <c:numCache>
                <c:formatCode>General</c:formatCode>
                <c:ptCount val="5"/>
                <c:pt idx="0">
                  <c:v>1</c:v>
                </c:pt>
                <c:pt idx="1">
                  <c:v>600</c:v>
                </c:pt>
                <c:pt idx="2">
                  <c:v>1100</c:v>
                </c:pt>
                <c:pt idx="3">
                  <c:v>1375</c:v>
                </c:pt>
                <c:pt idx="4">
                  <c:v>1430</c:v>
                </c:pt>
              </c:numCache>
            </c:numRef>
          </c:xVal>
          <c:yVal>
            <c:numRef>
              <c:f>Steel!$F$23:$F$27</c:f>
              <c:numCache>
                <c:formatCode>General</c:formatCode>
                <c:ptCount val="5"/>
                <c:pt idx="0">
                  <c:v>7830</c:v>
                </c:pt>
                <c:pt idx="1">
                  <c:v>7644</c:v>
                </c:pt>
                <c:pt idx="2">
                  <c:v>7561</c:v>
                </c:pt>
                <c:pt idx="3">
                  <c:v>7417</c:v>
                </c:pt>
                <c:pt idx="4">
                  <c:v>7266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168992"/>
        <c:axId val="193044640"/>
      </c:scatterChart>
      <c:valAx>
        <c:axId val="188168992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sz="1400"/>
                  <a:t>T (ºC)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93044640"/>
        <c:crosses val="autoZero"/>
        <c:crossBetween val="midCat"/>
      </c:valAx>
      <c:valAx>
        <c:axId val="19304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l-GR" sz="1400">
                    <a:latin typeface="Calibri" panose="020F0502020204030204" pitchFamily="34" charset="0"/>
                  </a:rPr>
                  <a:t>ρ(</a:t>
                </a:r>
                <a:r>
                  <a:rPr lang="en-US" sz="1400">
                    <a:latin typeface="Calibri" panose="020F0502020204030204" pitchFamily="34" charset="0"/>
                  </a:rPr>
                  <a:t>kg/m3)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881689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45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29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0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69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95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74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650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7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413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04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83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7802-2E10-4A04-8759-9FAD6A07D447}" type="datetimeFigureOut">
              <a:rPr lang="es-ES" smtClean="0"/>
              <a:t>10/11/2015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7EEC-4E07-45A8-AEBC-90DEAABFA7E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753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2.jpe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-1841041" y="3225232"/>
            <a:ext cx="5952112" cy="3990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358346" y="689295"/>
            <a:ext cx="11436295" cy="459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477728" y="2455250"/>
            <a:ext cx="7735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NUMERICAL MODELING OF FRICTION STIR WELDING PROCESSES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47221" y="5408122"/>
            <a:ext cx="358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María de los Angeles González</a:t>
            </a:r>
            <a:endParaRPr lang="en-US" sz="20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728" y="143169"/>
            <a:ext cx="1621035" cy="4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1077" y="172775"/>
            <a:ext cx="1287780" cy="4648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50807" y="5940560"/>
            <a:ext cx="358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Barcelona, November 11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2015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814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782019" y="171165"/>
            <a:ext cx="63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RESULTS AND DISCUSSIONS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95649" y="1430008"/>
            <a:ext cx="477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Temperature- Contour fill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15" y="258513"/>
            <a:ext cx="2217919" cy="58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0" y="2099122"/>
            <a:ext cx="4878654" cy="408770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114" y="292698"/>
            <a:ext cx="1287780" cy="46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0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782019" y="171165"/>
            <a:ext cx="63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RESULTS AND DISCUSSIONS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3062" y="1422335"/>
            <a:ext cx="510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Evolution of Temperature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15" y="258513"/>
            <a:ext cx="2217919" cy="58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843" y="376310"/>
            <a:ext cx="1287780" cy="46482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76" y="2208807"/>
            <a:ext cx="8029972" cy="4153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243" y="4162066"/>
            <a:ext cx="2344891" cy="19647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477500" y="5105400"/>
            <a:ext cx="45719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79380" y="4922520"/>
            <a:ext cx="45719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02239" y="4690943"/>
            <a:ext cx="15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07213" y="4960620"/>
            <a:ext cx="15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579" y="2706073"/>
            <a:ext cx="2225040" cy="856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063740" y="3726180"/>
            <a:ext cx="101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63740" y="2635354"/>
            <a:ext cx="101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782019" y="171165"/>
            <a:ext cx="63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RESULTS AND DISCUSSIONS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2376" y="1398209"/>
            <a:ext cx="51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Pressure-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Contour fill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79" y="274569"/>
            <a:ext cx="1907510" cy="50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843" y="310826"/>
            <a:ext cx="1287780" cy="46482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946" y="1982984"/>
            <a:ext cx="5538834" cy="445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7658" y="4126256"/>
            <a:ext cx="2531121" cy="2034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40" y="2220381"/>
            <a:ext cx="7745041" cy="38644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782019" y="171165"/>
            <a:ext cx="635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RESULTS AND DISCUSSIONS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15" y="258513"/>
            <a:ext cx="2217919" cy="58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843" y="376310"/>
            <a:ext cx="1287780" cy="46482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0477500" y="5105400"/>
            <a:ext cx="45719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0279380" y="4922520"/>
            <a:ext cx="45719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02239" y="4690943"/>
            <a:ext cx="15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507213" y="4960620"/>
            <a:ext cx="159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579" y="2706073"/>
            <a:ext cx="2225040" cy="856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01815" y="5143500"/>
            <a:ext cx="101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01815" y="3959837"/>
            <a:ext cx="101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45125" y="1427748"/>
            <a:ext cx="51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Evolution of Pressure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3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295559" y="171165"/>
            <a:ext cx="8277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CONCLUSIONS AND FUTURE WORK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1807948"/>
            <a:ext cx="9947188" cy="830997"/>
            <a:chOff x="646981" y="2486485"/>
            <a:chExt cx="8376248" cy="830997"/>
          </a:xfrm>
        </p:grpSpPr>
        <p:sp>
          <p:nvSpPr>
            <p:cNvPr id="2" name="Oval 1"/>
            <p:cNvSpPr/>
            <p:nvPr/>
          </p:nvSpPr>
          <p:spPr>
            <a:xfrm>
              <a:off x="646981" y="2486485"/>
              <a:ext cx="276045" cy="310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24950" y="2486485"/>
              <a:ext cx="7798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 program generates stable and expected solutions for temperature and pressure. </a:t>
              </a:r>
              <a:endParaRPr lang="en-US" sz="24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408" y="277399"/>
            <a:ext cx="1621035" cy="4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371599" y="2677401"/>
            <a:ext cx="10234844" cy="830997"/>
            <a:chOff x="646981" y="2486485"/>
            <a:chExt cx="8376248" cy="830997"/>
          </a:xfrm>
        </p:grpSpPr>
        <p:sp>
          <p:nvSpPr>
            <p:cNvPr id="12" name="Oval 11"/>
            <p:cNvSpPr/>
            <p:nvPr/>
          </p:nvSpPr>
          <p:spPr>
            <a:xfrm>
              <a:off x="646981" y="2486485"/>
              <a:ext cx="276045" cy="310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24950" y="2486485"/>
              <a:ext cx="7798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convergence analysis should be perform in order to choose the most suitable mesh.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71599" y="3665730"/>
            <a:ext cx="10115551" cy="830997"/>
            <a:chOff x="646982" y="2486485"/>
            <a:chExt cx="8376247" cy="830997"/>
          </a:xfrm>
        </p:grpSpPr>
        <p:sp>
          <p:nvSpPr>
            <p:cNvPr id="15" name="Oval 14"/>
            <p:cNvSpPr/>
            <p:nvPr/>
          </p:nvSpPr>
          <p:spPr>
            <a:xfrm>
              <a:off x="646982" y="2486485"/>
              <a:ext cx="287376" cy="27620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24950" y="2486485"/>
              <a:ext cx="7798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The numerical results must be compare again the experimental data with the purpose to validate the model. </a:t>
              </a:r>
              <a:endParaRPr lang="en-US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71599" y="4811390"/>
            <a:ext cx="10234844" cy="830997"/>
            <a:chOff x="646981" y="2486485"/>
            <a:chExt cx="8376248" cy="830997"/>
          </a:xfrm>
        </p:grpSpPr>
        <p:sp>
          <p:nvSpPr>
            <p:cNvPr id="18" name="Oval 17"/>
            <p:cNvSpPr/>
            <p:nvPr/>
          </p:nvSpPr>
          <p:spPr>
            <a:xfrm>
              <a:off x="646981" y="2486485"/>
              <a:ext cx="284027" cy="3290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24950" y="2486485"/>
              <a:ext cx="77982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sensibility analysis of </a:t>
              </a:r>
              <a:r>
                <a:rPr lang="en-US" sz="2400" dirty="0" smtClean="0">
                  <a:effectLst/>
                  <a:ea typeface="Times New Roman" panose="02020603050405020304" pitchFamily="18" charset="0"/>
                </a:rPr>
                <a:t>FSW process parameters using simplified pin mesh discretization should be perform. </a:t>
              </a:r>
              <a:endParaRPr lang="en-US" sz="2400" dirty="0"/>
            </a:p>
          </p:txBody>
        </p:sp>
      </p:grpSp>
      <p:pic>
        <p:nvPicPr>
          <p:cNvPr id="20" name="Picture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728" y="275439"/>
            <a:ext cx="1287780" cy="46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7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449032" y="136368"/>
            <a:ext cx="5053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REFERENCES [online]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408" y="277399"/>
            <a:ext cx="1621035" cy="4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728" y="275439"/>
            <a:ext cx="1287780" cy="46482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486909" y="1776962"/>
            <a:ext cx="70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“What is Friction Stir Welding (FSW)?” </a:t>
            </a:r>
            <a:r>
              <a:rPr lang="en-US" sz="1400" dirty="0" smtClean="0"/>
              <a:t>[online]. [Date of consultation: 10-11-2015]</a:t>
            </a:r>
            <a:r>
              <a:rPr lang="en-US" sz="1400" dirty="0" smtClean="0"/>
              <a:t>. Available in: http://www.mosaka.com/fsw/en/fsw/about_fsw.html  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1859393" y="1715407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/>
              <a:t>[1] </a:t>
            </a:r>
            <a:endParaRPr lang="es-ES" dirty="0"/>
          </a:p>
        </p:txBody>
      </p:sp>
      <p:sp>
        <p:nvSpPr>
          <p:cNvPr id="24" name="Rectangle 23"/>
          <p:cNvSpPr/>
          <p:nvPr/>
        </p:nvSpPr>
        <p:spPr>
          <a:xfrm>
            <a:off x="1852636" y="243853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/>
              <a:t>[2] </a:t>
            </a:r>
            <a:endParaRPr lang="es-ES" dirty="0"/>
          </a:p>
        </p:txBody>
      </p:sp>
      <p:sp>
        <p:nvSpPr>
          <p:cNvPr id="25" name="Rectangle 24"/>
          <p:cNvSpPr/>
          <p:nvPr/>
        </p:nvSpPr>
        <p:spPr>
          <a:xfrm>
            <a:off x="1900917" y="3086731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/>
              <a:t>[3] </a:t>
            </a:r>
            <a:endParaRPr lang="es-ES" dirty="0"/>
          </a:p>
        </p:txBody>
      </p:sp>
      <p:sp>
        <p:nvSpPr>
          <p:cNvPr id="26" name="Rectangle 25"/>
          <p:cNvSpPr/>
          <p:nvPr/>
        </p:nvSpPr>
        <p:spPr>
          <a:xfrm>
            <a:off x="1900918" y="3874701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/>
              <a:t>[4] </a:t>
            </a:r>
            <a:endParaRPr lang="es-ES" dirty="0"/>
          </a:p>
        </p:txBody>
      </p:sp>
      <p:sp>
        <p:nvSpPr>
          <p:cNvPr id="27" name="Rectangle 26"/>
          <p:cNvSpPr/>
          <p:nvPr/>
        </p:nvSpPr>
        <p:spPr>
          <a:xfrm>
            <a:off x="1900917" y="4707564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/>
              <a:t>[5] </a:t>
            </a:r>
            <a:endParaRPr lang="es-ES" dirty="0"/>
          </a:p>
        </p:txBody>
      </p:sp>
      <p:sp>
        <p:nvSpPr>
          <p:cNvPr id="28" name="Rectangle 27"/>
          <p:cNvSpPr/>
          <p:nvPr/>
        </p:nvSpPr>
        <p:spPr>
          <a:xfrm>
            <a:off x="2673542" y="3874701"/>
            <a:ext cx="7163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0" i="0" dirty="0" smtClean="0"/>
              <a:t>“</a:t>
            </a:r>
            <a:r>
              <a:rPr lang="es-ES" sz="1400" dirty="0"/>
              <a:t>CM: Case </a:t>
            </a:r>
            <a:r>
              <a:rPr lang="es-ES" sz="1400" dirty="0" err="1" smtClean="0"/>
              <a:t>Modding</a:t>
            </a:r>
            <a:r>
              <a:rPr lang="es-ES" sz="1400" b="0" i="0" dirty="0" smtClean="0"/>
              <a:t>” </a:t>
            </a:r>
            <a:r>
              <a:rPr lang="en-US" sz="1400" dirty="0" smtClean="0"/>
              <a:t>[online]. [Date of consultation: 10-11-2015]</a:t>
            </a:r>
            <a:r>
              <a:rPr lang="es-ES" sz="1400" b="0" i="0" dirty="0" smtClean="0"/>
              <a:t>. </a:t>
            </a:r>
            <a:r>
              <a:rPr lang="es-ES" sz="1400" b="0" i="0" dirty="0" err="1" smtClean="0"/>
              <a:t>Available</a:t>
            </a:r>
            <a:r>
              <a:rPr lang="es-ES" sz="1400" b="0" i="0" dirty="0" smtClean="0"/>
              <a:t> in: http://www.techzine.nl/uploaded/4718_cab3ee96.jpg</a:t>
            </a:r>
            <a:endParaRPr lang="en-US" sz="1400" dirty="0"/>
          </a:p>
        </p:txBody>
      </p:sp>
      <p:sp>
        <p:nvSpPr>
          <p:cNvPr id="29" name="Rectangle 28"/>
          <p:cNvSpPr/>
          <p:nvPr/>
        </p:nvSpPr>
        <p:spPr>
          <a:xfrm>
            <a:off x="2486909" y="2440541"/>
            <a:ext cx="70990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 smtClean="0"/>
              <a:t>“ Friction Stir Welding of Aluminum” </a:t>
            </a:r>
            <a:r>
              <a:rPr lang="en-US" sz="1400" dirty="0" smtClean="0"/>
              <a:t>[online]. [Date of consultation: 10-11-2015]</a:t>
            </a:r>
            <a:r>
              <a:rPr lang="en-US" sz="1400" b="0" i="0" dirty="0" smtClean="0"/>
              <a:t>. Available in:</a:t>
            </a:r>
          </a:p>
          <a:p>
            <a:r>
              <a:rPr lang="en-US" sz="1400" b="0" i="0" dirty="0" smtClean="0"/>
              <a:t> http://www.youtube.com/watch?v=BQYLdw8W5wE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2604962" y="3101636"/>
            <a:ext cx="72324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0" i="0" dirty="0" smtClean="0"/>
              <a:t>“</a:t>
            </a:r>
            <a:r>
              <a:rPr lang="es-ES" sz="1400" dirty="0" err="1" smtClean="0"/>
              <a:t>Friction</a:t>
            </a:r>
            <a:r>
              <a:rPr lang="es-ES" sz="1400" dirty="0" smtClean="0"/>
              <a:t> </a:t>
            </a:r>
            <a:r>
              <a:rPr lang="es-ES" sz="1400" dirty="0" err="1" smtClean="0"/>
              <a:t>Stir</a:t>
            </a:r>
            <a:r>
              <a:rPr lang="es-ES" sz="1400" dirty="0" smtClean="0"/>
              <a:t> </a:t>
            </a:r>
            <a:r>
              <a:rPr lang="es-ES" sz="1400" dirty="0" err="1" smtClean="0"/>
              <a:t>Welding</a:t>
            </a:r>
            <a:r>
              <a:rPr lang="es-ES" sz="1400" dirty="0" smtClean="0"/>
              <a:t> (FSW): </a:t>
            </a:r>
            <a:r>
              <a:rPr lang="es-ES" sz="1400" dirty="0" err="1" smtClean="0"/>
              <a:t>Introduction</a:t>
            </a:r>
            <a:r>
              <a:rPr lang="es-ES" sz="1400" b="0" i="0" dirty="0" smtClean="0"/>
              <a:t>” </a:t>
            </a:r>
            <a:r>
              <a:rPr lang="en-US" sz="1400" dirty="0" smtClean="0"/>
              <a:t>[online]. [Date of consultation: 10-11-2015]</a:t>
            </a:r>
            <a:r>
              <a:rPr lang="es-ES" sz="1400" b="0" i="0" dirty="0" smtClean="0"/>
              <a:t>. </a:t>
            </a:r>
            <a:r>
              <a:rPr lang="es-ES" sz="1400" b="0" i="0" dirty="0" err="1" smtClean="0"/>
              <a:t>Available</a:t>
            </a:r>
            <a:r>
              <a:rPr lang="es-ES" sz="1400" b="0" i="0" dirty="0" smtClean="0"/>
              <a:t> in: http://aluminium.matter.org.uk/content/html/default.asp?catid=205&amp;pageid=2144416862</a:t>
            </a:r>
            <a:endParaRPr lang="en-US" sz="1400" dirty="0"/>
          </a:p>
        </p:txBody>
      </p:sp>
      <p:sp>
        <p:nvSpPr>
          <p:cNvPr id="31" name="Rectangle 30"/>
          <p:cNvSpPr/>
          <p:nvPr/>
        </p:nvSpPr>
        <p:spPr>
          <a:xfrm>
            <a:off x="2604961" y="4681416"/>
            <a:ext cx="7501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0" i="0" dirty="0" smtClean="0"/>
              <a:t>“</a:t>
            </a:r>
            <a:r>
              <a:rPr lang="en-US" sz="1400" dirty="0" smtClean="0"/>
              <a:t>Welcome to Techno Engineering Co.</a:t>
            </a:r>
            <a:r>
              <a:rPr lang="es-ES" sz="1400" b="0" i="0" dirty="0" smtClean="0"/>
              <a:t>” </a:t>
            </a:r>
            <a:r>
              <a:rPr lang="en-US" sz="1400" dirty="0" smtClean="0"/>
              <a:t>[online]. [Date of consultation: 10-11-2015]</a:t>
            </a:r>
            <a:r>
              <a:rPr lang="es-ES" sz="1400" b="0" i="0" dirty="0" smtClean="0"/>
              <a:t>. </a:t>
            </a:r>
            <a:r>
              <a:rPr lang="es-ES" sz="1400" b="0" i="0" dirty="0" err="1" smtClean="0"/>
              <a:t>Available</a:t>
            </a:r>
            <a:r>
              <a:rPr lang="es-ES" sz="1400" b="0" i="0" dirty="0" smtClean="0"/>
              <a:t> </a:t>
            </a:r>
            <a:r>
              <a:rPr lang="es-ES" sz="1400" b="0" i="0" dirty="0" err="1" smtClean="0"/>
              <a:t>in:http</a:t>
            </a:r>
            <a:r>
              <a:rPr lang="es-ES" sz="1400" b="0" i="0" dirty="0" smtClean="0"/>
              <a:t>://www.indiamart.com/technoengineeringco/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451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2653905" y="3112073"/>
            <a:ext cx="761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THANK YOU FOR YOUR ATTENTION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408" y="277399"/>
            <a:ext cx="1621035" cy="42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843" y="363400"/>
            <a:ext cx="1287780" cy="46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4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4097548" y="181155"/>
            <a:ext cx="404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393" y="2861363"/>
            <a:ext cx="3072856" cy="24729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0117" y="1691920"/>
            <a:ext cx="364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FSW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Process Sketch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0557" y="1691920"/>
            <a:ext cx="3558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Real FSW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Process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70" y="181155"/>
            <a:ext cx="2038693" cy="53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843" y="300833"/>
            <a:ext cx="1287780" cy="4648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43420" y="5721672"/>
            <a:ext cx="5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762734" y="5795974"/>
            <a:ext cx="5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3" name="Friction Stir Welding of Alumin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34135" y="2731267"/>
            <a:ext cx="4858865" cy="27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994031" y="203865"/>
            <a:ext cx="4045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3086" y="1522817"/>
            <a:ext cx="786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Benefits and Advantages of FSW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9623" y="2504823"/>
            <a:ext cx="8376248" cy="461665"/>
            <a:chOff x="646981" y="2486485"/>
            <a:chExt cx="8376248" cy="461665"/>
          </a:xfrm>
        </p:grpSpPr>
        <p:sp>
          <p:nvSpPr>
            <p:cNvPr id="2" name="Oval 1"/>
            <p:cNvSpPr/>
            <p:nvPr/>
          </p:nvSpPr>
          <p:spPr>
            <a:xfrm>
              <a:off x="646981" y="2486485"/>
              <a:ext cx="276045" cy="310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24950" y="2486485"/>
              <a:ext cx="7798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Ability to join materials that are difficult to </a:t>
              </a:r>
              <a:r>
                <a:rPr lang="en-US" sz="2400" dirty="0"/>
                <a:t>w</a:t>
              </a:r>
              <a:r>
                <a:rPr lang="en-US" sz="2400" dirty="0" smtClean="0"/>
                <a:t>eld.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09623" y="3406897"/>
            <a:ext cx="8376248" cy="461665"/>
            <a:chOff x="646981" y="2486485"/>
            <a:chExt cx="8376248" cy="461665"/>
          </a:xfrm>
        </p:grpSpPr>
        <p:sp>
          <p:nvSpPr>
            <p:cNvPr id="14" name="Oval 13"/>
            <p:cNvSpPr/>
            <p:nvPr/>
          </p:nvSpPr>
          <p:spPr>
            <a:xfrm>
              <a:off x="646981" y="2486485"/>
              <a:ext cx="276045" cy="310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24950" y="2486485"/>
              <a:ext cx="7798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Low distortion and shrinkage.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09623" y="4304607"/>
            <a:ext cx="8376248" cy="461665"/>
            <a:chOff x="646981" y="2486485"/>
            <a:chExt cx="8376248" cy="461665"/>
          </a:xfrm>
        </p:grpSpPr>
        <p:sp>
          <p:nvSpPr>
            <p:cNvPr id="17" name="Oval 16"/>
            <p:cNvSpPr/>
            <p:nvPr/>
          </p:nvSpPr>
          <p:spPr>
            <a:xfrm>
              <a:off x="646981" y="2486485"/>
              <a:ext cx="276045" cy="310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24950" y="2486485"/>
              <a:ext cx="7798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 porosity.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09623" y="5212431"/>
            <a:ext cx="8376248" cy="461665"/>
            <a:chOff x="646981" y="2486485"/>
            <a:chExt cx="8376248" cy="461665"/>
          </a:xfrm>
        </p:grpSpPr>
        <p:sp>
          <p:nvSpPr>
            <p:cNvPr id="20" name="Oval 19"/>
            <p:cNvSpPr/>
            <p:nvPr/>
          </p:nvSpPr>
          <p:spPr>
            <a:xfrm>
              <a:off x="646981" y="2486485"/>
              <a:ext cx="276045" cy="3105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24950" y="2486485"/>
              <a:ext cx="77982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 spatter.</a:t>
              </a:r>
              <a:endParaRPr lang="en-US" sz="2400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09" y="3291621"/>
            <a:ext cx="2726486" cy="2647074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132" y="245222"/>
            <a:ext cx="1815295" cy="47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408" y="303567"/>
            <a:ext cx="1287780" cy="4648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511848" y="5852365"/>
            <a:ext cx="5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[3]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424687" y="274142"/>
            <a:ext cx="595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PROBLEM STATEMENT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9972" y="1529876"/>
            <a:ext cx="2523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2D Model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7685053">
            <a:off x="3455885" y="2466286"/>
            <a:ext cx="1123230" cy="54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856540" y="3200843"/>
            <a:ext cx="5419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Program COMET- FWS provided by Prof. Michele </a:t>
            </a:r>
            <a:r>
              <a:rPr lang="en-US" sz="2800" dirty="0" err="1" smtClean="0"/>
              <a:t>Chiumenti</a:t>
            </a:r>
            <a:endParaRPr lang="en-US" sz="2800" dirty="0"/>
          </a:p>
        </p:txBody>
      </p:sp>
      <p:sp>
        <p:nvSpPr>
          <p:cNvPr id="57" name="Right Arrow 56"/>
          <p:cNvSpPr/>
          <p:nvPr/>
        </p:nvSpPr>
        <p:spPr>
          <a:xfrm rot="2235622">
            <a:off x="7061957" y="2534693"/>
            <a:ext cx="1123230" cy="54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629795" y="3256497"/>
            <a:ext cx="3859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Data is given by SAPA company</a:t>
            </a:r>
            <a:endParaRPr lang="en-US" sz="2800" dirty="0"/>
          </a:p>
        </p:txBody>
      </p:sp>
      <p:sp>
        <p:nvSpPr>
          <p:cNvPr id="59" name="TextBox 58"/>
          <p:cNvSpPr txBox="1"/>
          <p:nvPr/>
        </p:nvSpPr>
        <p:spPr>
          <a:xfrm>
            <a:off x="1629795" y="5271426"/>
            <a:ext cx="3859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Geometry, Materials, and velocities</a:t>
            </a:r>
            <a:endParaRPr lang="en-US" sz="2800" dirty="0"/>
          </a:p>
        </p:txBody>
      </p:sp>
      <p:sp>
        <p:nvSpPr>
          <p:cNvPr id="60" name="Right Arrow 59"/>
          <p:cNvSpPr/>
          <p:nvPr/>
        </p:nvSpPr>
        <p:spPr>
          <a:xfrm rot="5400000">
            <a:off x="3095908" y="4381991"/>
            <a:ext cx="722892" cy="54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093" y="274142"/>
            <a:ext cx="1919908" cy="50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TextBox 61"/>
          <p:cNvSpPr txBox="1"/>
          <p:nvPr/>
        </p:nvSpPr>
        <p:spPr>
          <a:xfrm>
            <a:off x="7012186" y="5448667"/>
            <a:ext cx="3651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</a:t>
            </a:r>
            <a:r>
              <a:rPr lang="en-US" sz="2800" dirty="0" smtClean="0"/>
              <a:t>re and postprocessor GID </a:t>
            </a:r>
            <a:r>
              <a:rPr lang="en-US" sz="2800" dirty="0" smtClean="0"/>
              <a:t>program</a:t>
            </a:r>
            <a:endParaRPr lang="en-US" sz="2800" dirty="0"/>
          </a:p>
        </p:txBody>
      </p:sp>
      <p:sp>
        <p:nvSpPr>
          <p:cNvPr id="63" name="Right Arrow 62"/>
          <p:cNvSpPr/>
          <p:nvPr/>
        </p:nvSpPr>
        <p:spPr>
          <a:xfrm rot="5400000">
            <a:off x="8205047" y="4583198"/>
            <a:ext cx="722892" cy="543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38033" y="4614366"/>
            <a:ext cx="2667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he results are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isualize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925597" y="2298012"/>
            <a:ext cx="227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problem is solved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61408" y="2322376"/>
            <a:ext cx="2278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model is built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015" y="357396"/>
            <a:ext cx="1287780" cy="46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58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424687" y="274142"/>
            <a:ext cx="595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PROBLEM STATEMENT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4306" y="1407650"/>
            <a:ext cx="212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Zones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24118" y="1362139"/>
            <a:ext cx="2121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Geometry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40960" y="1899714"/>
            <a:ext cx="4394809" cy="4139572"/>
            <a:chOff x="3663351" y="507643"/>
            <a:chExt cx="5137230" cy="499879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3351" y="1058262"/>
              <a:ext cx="4572000" cy="4448175"/>
            </a:xfrm>
            <a:prstGeom prst="rect">
              <a:avLst/>
            </a:prstGeom>
          </p:spPr>
        </p:pic>
        <p:cxnSp>
          <p:nvCxnSpPr>
            <p:cNvPr id="25" name="Straight Connector 24"/>
            <p:cNvCxnSpPr/>
            <p:nvPr/>
          </p:nvCxnSpPr>
          <p:spPr>
            <a:xfrm flipV="1">
              <a:off x="3752491" y="672860"/>
              <a:ext cx="0" cy="38540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7959306" y="672860"/>
              <a:ext cx="0" cy="38540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752491" y="865561"/>
              <a:ext cx="422694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151962" y="1164566"/>
              <a:ext cx="439947" cy="862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8151962" y="5371381"/>
              <a:ext cx="439947" cy="862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71935" y="1164566"/>
              <a:ext cx="0" cy="4218317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873924" y="3282349"/>
              <a:ext cx="43132" cy="1488059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6892506" y="3201836"/>
              <a:ext cx="23004" cy="156857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917056" y="4593564"/>
              <a:ext cx="19754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602858" y="3215853"/>
              <a:ext cx="34504" cy="7842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167886" y="3215853"/>
              <a:ext cx="0" cy="784286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602858" y="3831653"/>
              <a:ext cx="597379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663351" y="672860"/>
              <a:ext cx="218536" cy="30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7870167" y="714598"/>
              <a:ext cx="218536" cy="30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8197970" y="1046849"/>
              <a:ext cx="356558" cy="277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8197970" y="5223162"/>
              <a:ext cx="356558" cy="2774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510842" y="3680692"/>
              <a:ext cx="218536" cy="30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078746" y="3680691"/>
              <a:ext cx="218536" cy="30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4807788" y="4442601"/>
              <a:ext cx="218536" cy="30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780363" y="4442600"/>
              <a:ext cx="218536" cy="3019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534562" y="507643"/>
              <a:ext cx="812322" cy="42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 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8178558" y="3207520"/>
              <a:ext cx="812322" cy="431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 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7875" y="3803115"/>
              <a:ext cx="812322" cy="42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 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70429" y="4610563"/>
              <a:ext cx="812322" cy="42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14.5 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04540" y="6277894"/>
            <a:ext cx="266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Units in mm</a:t>
            </a:r>
            <a:endParaRPr lang="en-US" sz="20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862030" y="2121351"/>
            <a:ext cx="4220608" cy="3797374"/>
            <a:chOff x="3663351" y="1058262"/>
            <a:chExt cx="4572000" cy="444817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63351" y="1058262"/>
              <a:ext cx="4572000" cy="444817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193766" y="1510850"/>
              <a:ext cx="1856839" cy="61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Plate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546784" y="3699085"/>
              <a:ext cx="8051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HAZ</a:t>
              </a:r>
              <a:endParaRPr lang="en-US" sz="20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 flipV="1">
              <a:off x="6038491" y="3631721"/>
              <a:ext cx="155275" cy="267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116128" y="3890513"/>
              <a:ext cx="86264" cy="2879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648144" y="3062334"/>
              <a:ext cx="6024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Pin</a:t>
              </a:r>
              <a:endParaRPr lang="en-US" sz="2000" dirty="0"/>
            </a:p>
          </p:txBody>
        </p:sp>
      </p:grp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125" y="266174"/>
            <a:ext cx="1977639" cy="51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43" y="320853"/>
            <a:ext cx="1287780" cy="46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1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424687" y="274142"/>
            <a:ext cx="595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PROBLEM STATEMENT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26948" y="1695248"/>
            <a:ext cx="3852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Kinematic Framework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38276" y="1791755"/>
            <a:ext cx="51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Initial Data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14" y="274142"/>
            <a:ext cx="2028585" cy="5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692" y="3304697"/>
            <a:ext cx="2751502" cy="13111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767" y="3482543"/>
            <a:ext cx="3937816" cy="2142489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 rot="16200000" flipH="1">
            <a:off x="2528672" y="2402808"/>
            <a:ext cx="923789" cy="644167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6200000" flipH="1">
            <a:off x="8603780" y="2473437"/>
            <a:ext cx="923789" cy="644167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643" y="306391"/>
            <a:ext cx="1287780" cy="464820"/>
          </a:xfrm>
          <a:prstGeom prst="rect">
            <a:avLst/>
          </a:prstGeom>
          <a:noFill/>
        </p:spPr>
      </p:pic>
      <p:grpSp>
        <p:nvGrpSpPr>
          <p:cNvPr id="59" name="Group 58"/>
          <p:cNvGrpSpPr/>
          <p:nvPr/>
        </p:nvGrpSpPr>
        <p:grpSpPr>
          <a:xfrm>
            <a:off x="1884979" y="4729931"/>
            <a:ext cx="2855342" cy="1958198"/>
            <a:chOff x="3663351" y="1058262"/>
            <a:chExt cx="4572000" cy="4448175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63351" y="1058262"/>
              <a:ext cx="4572000" cy="4448175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250556" y="1396455"/>
              <a:ext cx="1805232" cy="838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Eulerian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340128" y="3535066"/>
              <a:ext cx="805133" cy="769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ALE</a:t>
              </a:r>
              <a:endParaRPr lang="en-US" sz="1600" dirty="0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flipH="1" flipV="1">
              <a:off x="6038491" y="3631721"/>
              <a:ext cx="155275" cy="2674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6116128" y="3890513"/>
              <a:ext cx="86264" cy="2879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532255" y="2885241"/>
              <a:ext cx="957307" cy="769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Lan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05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424687" y="274142"/>
            <a:ext cx="595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PROBLEM STATEMENT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9623" y="1661104"/>
            <a:ext cx="853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Plate and HAZ Properties- Aluminum 6063 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14" y="274141"/>
            <a:ext cx="1915064" cy="50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85794" y="2232675"/>
            <a:ext cx="420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Thermal Properties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084852" y="2294383"/>
            <a:ext cx="4207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Mechanical Properties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787" y="3327466"/>
            <a:ext cx="3038475" cy="1343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80268" y="5949589"/>
            <a:ext cx="3146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Bingham model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614" y="2922124"/>
            <a:ext cx="3931197" cy="297125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408" y="254977"/>
            <a:ext cx="1287780" cy="464820"/>
          </a:xfrm>
          <a:prstGeom prst="rect">
            <a:avLst/>
          </a:prstGeom>
          <a:noFill/>
        </p:spPr>
      </p:pic>
      <p:pic>
        <p:nvPicPr>
          <p:cNvPr id="1028" name="Picture 4" descr="http://www.techzine.nl/uploaded/4718_7270e57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8" y="2817603"/>
            <a:ext cx="1611443" cy="255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19333" y="5524046"/>
            <a:ext cx="5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424687" y="274142"/>
            <a:ext cx="5952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PROBLEM STATEMENT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9920" y="2196107"/>
            <a:ext cx="8122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specific heat, density and conductivity depend of temperature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952138" y="1473761"/>
            <a:ext cx="6411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PIN Properties-Steel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16" y="186062"/>
            <a:ext cx="2139862" cy="5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038834"/>
              </p:ext>
            </p:extLst>
          </p:nvPr>
        </p:nvGraphicFramePr>
        <p:xfrm>
          <a:off x="785004" y="2938679"/>
          <a:ext cx="459259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582828"/>
              </p:ext>
            </p:extLst>
          </p:nvPr>
        </p:nvGraphicFramePr>
        <p:xfrm>
          <a:off x="6275913" y="28611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400800" y="5866959"/>
            <a:ext cx="4608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pin is considered rigid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8150" y="5899101"/>
            <a:ext cx="386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Mechanical Properties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86125" y="6029906"/>
            <a:ext cx="1271658" cy="261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260" y="372780"/>
            <a:ext cx="1287780" cy="46482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04" y="1511433"/>
            <a:ext cx="1386696" cy="117869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6029" y="2429404"/>
            <a:ext cx="531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408" y="953217"/>
            <a:ext cx="1173192" cy="2674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angle 4"/>
          <p:cNvSpPr/>
          <p:nvPr/>
        </p:nvSpPr>
        <p:spPr>
          <a:xfrm>
            <a:off x="1509623" y="953218"/>
            <a:ext cx="10334445" cy="267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/>
          <p:cNvSpPr txBox="1"/>
          <p:nvPr/>
        </p:nvSpPr>
        <p:spPr>
          <a:xfrm>
            <a:off x="3990064" y="158808"/>
            <a:ext cx="587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accent1">
                    <a:lumMod val="50000"/>
                  </a:schemeClr>
                </a:solidFill>
              </a:rPr>
              <a:t>PROBLEM STATEMENT</a:t>
            </a:r>
            <a:endParaRPr lang="es-E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378" y="2430799"/>
            <a:ext cx="4957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transition between the surfaces was defined. From 0.01 mm to 1 mm.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8408" y="1648747"/>
            <a:ext cx="516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Mesh Discretization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153" y="241680"/>
            <a:ext cx="2157915" cy="56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94" y="1365320"/>
            <a:ext cx="5269642" cy="5269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38" y="3810000"/>
            <a:ext cx="4921375" cy="182468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843" y="274342"/>
            <a:ext cx="1287780" cy="464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2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452</Words>
  <Application>Microsoft Office PowerPoint</Application>
  <PresentationFormat>Widescreen</PresentationFormat>
  <Paragraphs>96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María de los Angeles González</dc:creator>
  <cp:lastModifiedBy>María de los Angeles González</cp:lastModifiedBy>
  <cp:revision>36</cp:revision>
  <dcterms:created xsi:type="dcterms:W3CDTF">2015-11-10T16:36:07Z</dcterms:created>
  <dcterms:modified xsi:type="dcterms:W3CDTF">2015-11-10T21:39:08Z</dcterms:modified>
</cp:coreProperties>
</file>